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6"/>
  </p:notesMasterIdLst>
  <p:sldIdLst>
    <p:sldId id="256" r:id="rId2"/>
    <p:sldId id="257" r:id="rId3"/>
    <p:sldId id="266" r:id="rId4"/>
    <p:sldId id="277" r:id="rId5"/>
    <p:sldId id="258" r:id="rId6"/>
    <p:sldId id="259" r:id="rId7"/>
    <p:sldId id="260" r:id="rId8"/>
    <p:sldId id="261" r:id="rId9"/>
    <p:sldId id="262" r:id="rId10"/>
    <p:sldId id="263" r:id="rId11"/>
    <p:sldId id="267" r:id="rId12"/>
    <p:sldId id="274" r:id="rId13"/>
    <p:sldId id="279" r:id="rId14"/>
    <p:sldId id="265" r:id="rId15"/>
    <p:sldId id="264" r:id="rId16"/>
    <p:sldId id="269" r:id="rId17"/>
    <p:sldId id="272" r:id="rId18"/>
    <p:sldId id="270" r:id="rId19"/>
    <p:sldId id="271" r:id="rId20"/>
    <p:sldId id="281" r:id="rId21"/>
    <p:sldId id="273" r:id="rId22"/>
    <p:sldId id="280" r:id="rId23"/>
    <p:sldId id="276"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varScale="1">
        <p:scale>
          <a:sx n="94" d="100"/>
          <a:sy n="94" d="100"/>
        </p:scale>
        <p:origin x="1176" y="7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7/2/2022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 will present you the study “” and share the results that I have when I implement the study in my experimental setup</a:t>
            </a:r>
          </a:p>
        </p:txBody>
      </p:sp>
      <p:sp>
        <p:nvSpPr>
          <p:cNvPr id="4" name="Slide Number Placeholder 3"/>
          <p:cNvSpPr>
            <a:spLocks noGrp="1"/>
          </p:cNvSpPr>
          <p:nvPr>
            <p:ph type="sldNum" sz="quarter" idx="5"/>
          </p:nvPr>
        </p:nvSpPr>
        <p:spPr/>
        <p:txBody>
          <a:bodyPr/>
          <a:lstStyle/>
          <a:p>
            <a:fld id="{30A64351-8D3F-401D-8388-B4EEF30818F6}" type="slidenum">
              <a:rPr lang="en-US" smtClean="0"/>
              <a:t>1</a:t>
            </a:fld>
            <a:endParaRPr lang="en-US"/>
          </a:p>
        </p:txBody>
      </p:sp>
    </p:spTree>
    <p:extLst>
      <p:ext uri="{BB962C8B-B14F-4D97-AF65-F5344CB8AC3E}">
        <p14:creationId xmlns:p14="http://schemas.microsoft.com/office/powerpoint/2010/main" val="412883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We can express solution in terms of SVD analysis. Here we have the Tikhonov SVD filtering. We rewrite this term by dividing and multiplying </a:t>
            </a:r>
            <a:br>
              <a:rPr lang="en-US" sz="1800" b="0" i="0" dirty="0">
                <a:solidFill>
                  <a:srgbClr val="000000"/>
                </a:solidFill>
                <a:effectLst/>
                <a:latin typeface="TimesNewRomanPSMT"/>
              </a:rPr>
            </a:br>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Node in a healthy heart is responsible for the </a:t>
            </a:r>
            <a:r>
              <a:rPr lang="en-US" dirty="0" err="1"/>
              <a:t>pacemaking</a:t>
            </a:r>
            <a:r>
              <a:rPr lang="en-US" dirty="0"/>
              <a:t> of the heart. However, in cases where the heart has some conduction abnormalities, this point where the electrical signals start to propagate can change. For this, the experiments are done by changing the location of the pacing site. They uses the pacing sites given here. The heart model and torso model are based on the MRI data, and heart model has .2mm spatial resolution and the simulation has 1ms temporal resolution.</a:t>
            </a:r>
          </a:p>
        </p:txBody>
      </p:sp>
      <p:sp>
        <p:nvSpPr>
          <p:cNvPr id="4" name="Slide Number Placeholder 3"/>
          <p:cNvSpPr>
            <a:spLocks noGrp="1"/>
          </p:cNvSpPr>
          <p:nvPr>
            <p:ph type="sldNum" sz="quarter" idx="5"/>
          </p:nvPr>
        </p:nvSpPr>
        <p:spPr/>
        <p:txBody>
          <a:bodyPr/>
          <a:lstStyle/>
          <a:p>
            <a:fld id="{30A64351-8D3F-401D-8388-B4EEF30818F6}" type="slidenum">
              <a:rPr lang="en-US" smtClean="0"/>
              <a:t>12</a:t>
            </a:fld>
            <a:endParaRPr lang="en-US"/>
          </a:p>
        </p:txBody>
      </p:sp>
    </p:spTree>
    <p:extLst>
      <p:ext uri="{BB962C8B-B14F-4D97-AF65-F5344CB8AC3E}">
        <p14:creationId xmlns:p14="http://schemas.microsoft.com/office/powerpoint/2010/main" val="21631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13</a:t>
            </a:fld>
            <a:endParaRPr lang="en-US"/>
          </a:p>
        </p:txBody>
      </p:sp>
    </p:spTree>
    <p:extLst>
      <p:ext uri="{BB962C8B-B14F-4D97-AF65-F5344CB8AC3E}">
        <p14:creationId xmlns:p14="http://schemas.microsoft.com/office/powerpoint/2010/main" val="54263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a different dataset including torso-tank measurement data where I already have the ground truth epicardial potentials. As for forward model generation I use BEM, which is a mesh method where the mapping between the measurement sites and source locations are calculated also considering the conductivity maps between the domains. To generate body surface potential mappings I used a Heart Lungs Torso forward model. To avoid inverse crime, I utilized homogenous heart torso model for the inverse problem here. Then the BSPMs are corrupted by 30 dB noise</a:t>
            </a:r>
          </a:p>
        </p:txBody>
      </p:sp>
      <p:sp>
        <p:nvSpPr>
          <p:cNvPr id="4" name="Slide Number Placeholder 3"/>
          <p:cNvSpPr>
            <a:spLocks noGrp="1"/>
          </p:cNvSpPr>
          <p:nvPr>
            <p:ph type="sldNum" sz="quarter" idx="5"/>
          </p:nvPr>
        </p:nvSpPr>
        <p:spPr/>
        <p:txBody>
          <a:bodyPr/>
          <a:lstStyle/>
          <a:p>
            <a:fld id="{30A64351-8D3F-401D-8388-B4EEF30818F6}" type="slidenum">
              <a:rPr lang="en-US" smtClean="0"/>
              <a:t>14</a:t>
            </a:fld>
            <a:endParaRPr lang="en-US"/>
          </a:p>
        </p:txBody>
      </p:sp>
    </p:spTree>
    <p:extLst>
      <p:ext uri="{BB962C8B-B14F-4D97-AF65-F5344CB8AC3E}">
        <p14:creationId xmlns:p14="http://schemas.microsoft.com/office/powerpoint/2010/main" val="402734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directly utilized the same approach in the original study, my solution were over regularized due to the relation between </a:t>
            </a:r>
            <a:r>
              <a:rPr lang="en-US" dirty="0" err="1"/>
              <a:t>uitranspose</a:t>
            </a:r>
            <a:r>
              <a:rPr lang="en-US" dirty="0"/>
              <a:t> b and </a:t>
            </a:r>
            <a:r>
              <a:rPr lang="en-US" dirty="0" err="1"/>
              <a:t>sigmas</a:t>
            </a:r>
            <a:r>
              <a:rPr lang="en-US" dirty="0"/>
              <a:t> in my system. The authors of the study state in the conclusion that the study must be repeated when another numerical method such as BEM is utilized. Then I have loosened the DPC, in other words, changed the point where I assumed the divergence starts by a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15</a:t>
            </a:fld>
            <a:endParaRPr lang="en-US"/>
          </a:p>
        </p:txBody>
      </p:sp>
    </p:spTree>
    <p:extLst>
      <p:ext uri="{BB962C8B-B14F-4D97-AF65-F5344CB8AC3E}">
        <p14:creationId xmlns:p14="http://schemas.microsoft.com/office/powerpoint/2010/main" val="29654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authors, I have utilized this metrics in the temporal direction to have a better understanding of how successful an electrogram is reconstructed. </a:t>
            </a:r>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404277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table best results are in red color</a:t>
            </a:r>
          </a:p>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396040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reconstructions are done, we want to find where the pacing site is. We determine the point having the minimum delta v over delta t instant for each electrogram and we mark the node having the minimum activation time as pacing site location. </a:t>
            </a:r>
          </a:p>
        </p:txBody>
      </p:sp>
      <p:sp>
        <p:nvSpPr>
          <p:cNvPr id="4" name="Slide Number Placeholder 3"/>
          <p:cNvSpPr>
            <a:spLocks noGrp="1"/>
          </p:cNvSpPr>
          <p:nvPr>
            <p:ph type="sldNum" sz="quarter" idx="5"/>
          </p:nvPr>
        </p:nvSpPr>
        <p:spPr/>
        <p:txBody>
          <a:bodyPr/>
          <a:lstStyle/>
          <a:p>
            <a:fld id="{30A64351-8D3F-401D-8388-B4EEF30818F6}" type="slidenum">
              <a:rPr lang="en-US" smtClean="0"/>
              <a:t>19</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obvious from these Picard plot that the lambda parameter given by the L curve results in an over regularized solution, in other words, it puts remarkable weight to the constraint in the optimization </a:t>
            </a:r>
          </a:p>
        </p:txBody>
      </p:sp>
      <p:sp>
        <p:nvSpPr>
          <p:cNvPr id="4" name="Slide Number Placeholder 3"/>
          <p:cNvSpPr>
            <a:spLocks noGrp="1"/>
          </p:cNvSpPr>
          <p:nvPr>
            <p:ph type="sldNum" sz="quarter" idx="5"/>
          </p:nvPr>
        </p:nvSpPr>
        <p:spPr/>
        <p:txBody>
          <a:bodyPr/>
          <a:lstStyle/>
          <a:p>
            <a:fld id="{30A64351-8D3F-401D-8388-B4EEF30818F6}" type="slidenum">
              <a:rPr lang="en-US" smtClean="0"/>
              <a:t>20</a:t>
            </a:fld>
            <a:endParaRPr lang="en-US"/>
          </a:p>
        </p:txBody>
      </p:sp>
    </p:spTree>
    <p:extLst>
      <p:ext uri="{BB962C8B-B14F-4D97-AF65-F5344CB8AC3E}">
        <p14:creationId xmlns:p14="http://schemas.microsoft.com/office/powerpoint/2010/main" val="5541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first lets have a look at the ECG Imaging Inverse problem . In this problem the voltage distribution on the epicardial surface of the heart is being generated from the body surface potential measurements to diagnose conduction abnormalities and the corresponding cardiac diseases, such as infarctions</a:t>
            </a:r>
          </a:p>
        </p:txBody>
      </p:sp>
      <p:sp>
        <p:nvSpPr>
          <p:cNvPr id="4" name="Slide Number Placeholder 3"/>
          <p:cNvSpPr>
            <a:spLocks noGrp="1"/>
          </p:cNvSpPr>
          <p:nvPr>
            <p:ph type="sldNum" sz="quarter" idx="5"/>
          </p:nvPr>
        </p:nvSpPr>
        <p:spPr/>
        <p:txBody>
          <a:bodyPr/>
          <a:lstStyle/>
          <a:p>
            <a:fld id="{30A64351-8D3F-401D-8388-B4EEF30818F6}" type="slidenum">
              <a:rPr lang="en-US" smtClean="0"/>
              <a:t>2</a:t>
            </a:fld>
            <a:endParaRPr lang="en-US"/>
          </a:p>
        </p:txBody>
      </p:sp>
    </p:spTree>
    <p:extLst>
      <p:ext uri="{BB962C8B-B14F-4D97-AF65-F5344CB8AC3E}">
        <p14:creationId xmlns:p14="http://schemas.microsoft.com/office/powerpoint/2010/main" val="1830502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elaborate on my implementation. The ratio parameters are searched experimentally via these box plots. These boxes represent the median CC and RE values from 16 test data.  What we can instantly observe is that ADPC results in wider range of metrics in both good and bad directions independent from the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21</a:t>
            </a:fld>
            <a:endParaRPr lang="en-US"/>
          </a:p>
        </p:txBody>
      </p:sp>
    </p:spTree>
    <p:extLst>
      <p:ext uri="{BB962C8B-B14F-4D97-AF65-F5344CB8AC3E}">
        <p14:creationId xmlns:p14="http://schemas.microsoft.com/office/powerpoint/2010/main" val="2436742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reconstructions for ratio equals to 15 case. In the figure on the left we see a test beat where L curve outperformed the ADPC and we observe the opposite situation in the figure on the right.</a:t>
            </a:r>
          </a:p>
        </p:txBody>
      </p:sp>
      <p:sp>
        <p:nvSpPr>
          <p:cNvPr id="4" name="Slide Number Placeholder 3"/>
          <p:cNvSpPr>
            <a:spLocks noGrp="1"/>
          </p:cNvSpPr>
          <p:nvPr>
            <p:ph type="sldNum" sz="quarter" idx="5"/>
          </p:nvPr>
        </p:nvSpPr>
        <p:spPr/>
        <p:txBody>
          <a:bodyPr/>
          <a:lstStyle/>
          <a:p>
            <a:fld id="{30A64351-8D3F-401D-8388-B4EEF30818F6}" type="slidenum">
              <a:rPr lang="en-US" smtClean="0"/>
              <a:t>22</a:t>
            </a:fld>
            <a:endParaRPr lang="en-US"/>
          </a:p>
        </p:txBody>
      </p:sp>
    </p:spTree>
    <p:extLst>
      <p:ext uri="{BB962C8B-B14F-4D97-AF65-F5344CB8AC3E}">
        <p14:creationId xmlns:p14="http://schemas.microsoft.com/office/powerpoint/2010/main" val="71257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Eleventh beat is an interesting example, it shows the importance of the ratio in my system </a:t>
            </a:r>
          </a:p>
        </p:txBody>
      </p:sp>
      <p:sp>
        <p:nvSpPr>
          <p:cNvPr id="4" name="Slide Number Placeholder 3"/>
          <p:cNvSpPr>
            <a:spLocks noGrp="1"/>
          </p:cNvSpPr>
          <p:nvPr>
            <p:ph type="sldNum" sz="quarter" idx="5"/>
          </p:nvPr>
        </p:nvSpPr>
        <p:spPr/>
        <p:txBody>
          <a:bodyPr/>
          <a:lstStyle/>
          <a:p>
            <a:fld id="{30A64351-8D3F-401D-8388-B4EEF30818F6}" type="slidenum">
              <a:rPr lang="en-US" smtClean="0"/>
              <a:t>23</a:t>
            </a:fld>
            <a:endParaRPr lang="en-US"/>
          </a:p>
        </p:txBody>
      </p:sp>
    </p:spTree>
    <p:extLst>
      <p:ext uri="{BB962C8B-B14F-4D97-AF65-F5344CB8AC3E}">
        <p14:creationId xmlns:p14="http://schemas.microsoft.com/office/powerpoint/2010/main" val="132923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an ill posed problem due to the physical nature of the volume conductor between the electrical sources on the heart and the body surface, which is the human body.  This volume conductor has a low pass effect on the measurements, which technically means it is possible that multiple source configurations on the epicardial source could yield the same measurements, hence this is an underdetermined problem due to number of torso measurements. And these are some factors that may drastically change what we reconstruct </a:t>
            </a:r>
          </a:p>
        </p:txBody>
      </p:sp>
      <p:sp>
        <p:nvSpPr>
          <p:cNvPr id="4" name="Slide Number Placeholder 3"/>
          <p:cNvSpPr>
            <a:spLocks noGrp="1"/>
          </p:cNvSpPr>
          <p:nvPr>
            <p:ph type="sldNum" sz="quarter" idx="5"/>
          </p:nvPr>
        </p:nvSpPr>
        <p:spPr/>
        <p:txBody>
          <a:bodyPr/>
          <a:lstStyle/>
          <a:p>
            <a:fld id="{30A64351-8D3F-401D-8388-B4EEF30818F6}" type="slidenum">
              <a:rPr lang="en-US" smtClean="0"/>
              <a:t>3</a:t>
            </a:fld>
            <a:endParaRPr lang="en-US"/>
          </a:p>
        </p:txBody>
      </p:sp>
    </p:spTree>
    <p:extLst>
      <p:ext uri="{BB962C8B-B14F-4D97-AF65-F5344CB8AC3E}">
        <p14:creationId xmlns:p14="http://schemas.microsoft.com/office/powerpoint/2010/main" val="272912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talk a little bit about the physical model behind all of this. When we model the cardiac activity as sum of cardiac sources and model the body as pure resistance, we assume that there is no source in the body. And by using greens theorem we integrate both sides and can find a relationship between the measurements and the cardiac sources as in the form of a linear combination </a:t>
            </a:r>
          </a:p>
        </p:txBody>
      </p:sp>
      <p:sp>
        <p:nvSpPr>
          <p:cNvPr id="4" name="Slide Number Placeholder 3"/>
          <p:cNvSpPr>
            <a:spLocks noGrp="1"/>
          </p:cNvSpPr>
          <p:nvPr>
            <p:ph type="sldNum" sz="quarter" idx="5"/>
          </p:nvPr>
        </p:nvSpPr>
        <p:spPr/>
        <p:txBody>
          <a:bodyPr/>
          <a:lstStyle/>
          <a:p>
            <a:fld id="{30A64351-8D3F-401D-8388-B4EEF30818F6}" type="slidenum">
              <a:rPr lang="en-US" smtClean="0"/>
              <a:t>4</a:t>
            </a:fld>
            <a:endParaRPr lang="en-US"/>
          </a:p>
        </p:txBody>
      </p:sp>
    </p:spTree>
    <p:extLst>
      <p:ext uri="{BB962C8B-B14F-4D97-AF65-F5344CB8AC3E}">
        <p14:creationId xmlns:p14="http://schemas.microsoft.com/office/powerpoint/2010/main" val="210054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can formulate the problem in system of linear equations. In this figure, you are seeing an example epicardial beat with 490 cardiac sources for 78 milliseconds Depending on the formulation one can select different forward models for ECGI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5</a:t>
            </a:fld>
            <a:endParaRPr lang="en-US"/>
          </a:p>
        </p:txBody>
      </p:sp>
    </p:spTree>
    <p:extLst>
      <p:ext uri="{BB962C8B-B14F-4D97-AF65-F5344CB8AC3E}">
        <p14:creationId xmlns:p14="http://schemas.microsoft.com/office/powerpoint/2010/main" val="322636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authors utilize the MFS for forward model and Tikhonov </a:t>
            </a:r>
            <a:r>
              <a:rPr lang="en-US" dirty="0" err="1"/>
              <a:t>regularizion</a:t>
            </a:r>
            <a:r>
              <a:rPr lang="en-US" dirty="0"/>
              <a:t> for the inverse model and they focused on the parameter selection methods for the Tikhonov regularized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6</a:t>
            </a:fld>
            <a:endParaRPr lang="en-US"/>
          </a:p>
        </p:txBody>
      </p:sp>
    </p:spTree>
    <p:extLst>
      <p:ext uri="{BB962C8B-B14F-4D97-AF65-F5344CB8AC3E}">
        <p14:creationId xmlns:p14="http://schemas.microsoft.com/office/powerpoint/2010/main" val="412278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MFS is a meshless method. In this method,  the voltage on the measurement domain is expressed as the linear combination of fundamental solutions of the Laplacian equation. Half the equations of the system comes from this condition. In addition, using the condition that for any measurement location, the flux, which is the negative derivative of the voltage, coming from the source points should be equal to zero. This homogenous </a:t>
            </a:r>
            <a:r>
              <a:rPr lang="en-US" dirty="0" err="1"/>
              <a:t>neumann</a:t>
            </a:r>
            <a:r>
              <a:rPr lang="en-US" dirty="0"/>
              <a:t> conditions are introduced to the system</a:t>
            </a:r>
          </a:p>
        </p:txBody>
      </p:sp>
      <p:sp>
        <p:nvSpPr>
          <p:cNvPr id="4" name="Slide Number Placeholder 3"/>
          <p:cNvSpPr>
            <a:spLocks noGrp="1"/>
          </p:cNvSpPr>
          <p:nvPr>
            <p:ph type="sldNum" sz="quarter" idx="5"/>
          </p:nvPr>
        </p:nvSpPr>
        <p:spPr/>
        <p:txBody>
          <a:bodyPr/>
          <a:lstStyle/>
          <a:p>
            <a:fld id="{30A64351-8D3F-401D-8388-B4EEF30818F6}" type="slidenum">
              <a:rPr lang="en-US" smtClean="0"/>
              <a:t>7</a:t>
            </a:fld>
            <a:endParaRPr lang="en-US"/>
          </a:p>
        </p:txBody>
      </p:sp>
    </p:spTree>
    <p:extLst>
      <p:ext uri="{BB962C8B-B14F-4D97-AF65-F5344CB8AC3E}">
        <p14:creationId xmlns:p14="http://schemas.microsoft.com/office/powerpoint/2010/main" val="406262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system matrix, the Tikhonov regularized solution is defined like this It is exactly same . Now we search for the suitable alpha </a:t>
            </a:r>
          </a:p>
        </p:txBody>
      </p:sp>
      <p:sp>
        <p:nvSpPr>
          <p:cNvPr id="4" name="Slide Number Placeholder 3"/>
          <p:cNvSpPr>
            <a:spLocks noGrp="1"/>
          </p:cNvSpPr>
          <p:nvPr>
            <p:ph type="sldNum" sz="quarter" idx="5"/>
          </p:nvPr>
        </p:nvSpPr>
        <p:spPr/>
        <p:txBody>
          <a:bodyPr/>
          <a:lstStyle/>
          <a:p>
            <a:fld id="{30A64351-8D3F-401D-8388-B4EEF30818F6}" type="slidenum">
              <a:rPr lang="en-US" smtClean="0"/>
              <a:t>8</a:t>
            </a:fld>
            <a:endParaRPr lang="en-US"/>
          </a:p>
        </p:txBody>
      </p:sp>
    </p:spTree>
    <p:extLst>
      <p:ext uri="{BB962C8B-B14F-4D97-AF65-F5344CB8AC3E}">
        <p14:creationId xmlns:p14="http://schemas.microsoft.com/office/powerpoint/2010/main" val="11833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different regularization cost functions .</a:t>
            </a:r>
            <a:br>
              <a:rPr lang="en-US" dirty="0"/>
            </a:br>
            <a:r>
              <a:rPr lang="en-US" dirty="0"/>
              <a:t>CRESO method search for the first local maximum of the difference between squared L2 norms of data-fidelity and constrain terms </a:t>
            </a:r>
          </a:p>
          <a:p>
            <a:r>
              <a:rPr lang="en-US" dirty="0"/>
              <a:t>U and L curves use these two cost functions and find the point having the maximum curvature and the corresponding regularization parameter.</a:t>
            </a:r>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35720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772814-E146-4BB4-9186-98B2C1206237}"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684FEC-FC24-400E-9EFB-0CB00283D192}"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B0B31-375F-43C8-A312-48AC09646E8D}"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688A4-78CC-448A-9DE3-09011381F0A7}"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829E2-B057-4483-97D4-DE0B9949CE1C}" type="datetime1">
              <a:rPr lang="en-US" smtClean="0"/>
              <a:t>7/2/2022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8D9805-87DD-402F-B283-827E78D6C4CF}"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8D55DB-56C0-4E8D-8C6E-4CD5AAB8DB37}" type="datetime1">
              <a:rPr lang="en-US" smtClean="0"/>
              <a:t>7/2/2022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B8F396-B67C-4F06-A66D-A61C9A1D3A21}" type="datetime1">
              <a:rPr lang="en-US" smtClean="0"/>
              <a:t>7/2/2022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C3BE8-3566-4B25-93A5-856DB091EC10}" type="datetime1">
              <a:rPr lang="en-US" smtClean="0"/>
              <a:t>7/2/2022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0789B8-BB62-41C1-9583-CAC39CBAF1D3}" type="datetime1">
              <a:rPr lang="en-US" smtClean="0"/>
              <a:t>7/2/2022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C38171-F2AF-46E3-B2B8-BD2EAC270D8A}" type="datetime1">
              <a:rPr lang="en-US" smtClean="0"/>
              <a:t>7/2/2022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3BC793-B858-4C34-8C1F-863657C2F97C}" type="datetime1">
              <a:rPr lang="en-US" smtClean="0"/>
              <a:t>7/2/2022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
        <p:nvSpPr>
          <p:cNvPr id="4" name="Slide Number Placeholder 3">
            <a:extLst>
              <a:ext uri="{FF2B5EF4-FFF2-40B4-BE49-F238E27FC236}">
                <a16:creationId xmlns:a16="http://schemas.microsoft.com/office/drawing/2014/main" id="{A3B6847A-497E-BC13-40E6-D04FDF39CCEE}"/>
              </a:ext>
            </a:extLst>
          </p:cNvPr>
          <p:cNvSpPr>
            <a:spLocks noGrp="1"/>
          </p:cNvSpPr>
          <p:nvPr>
            <p:ph type="sldNum" sz="quarter" idx="12"/>
          </p:nvPr>
        </p:nvSpPr>
        <p:spPr/>
        <p:txBody>
          <a:bodyPr/>
          <a:lstStyle/>
          <a:p>
            <a:fld id="{C2D052B0-8C1C-4CAC-B7E5-05321F49F005}" type="slidenum">
              <a:rPr lang="en-US" smtClean="0"/>
              <a:t>1</a:t>
            </a:fld>
            <a:endParaRPr lang="en-US"/>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
        <p:nvSpPr>
          <p:cNvPr id="3" name="Slide Number Placeholder 2">
            <a:extLst>
              <a:ext uri="{FF2B5EF4-FFF2-40B4-BE49-F238E27FC236}">
                <a16:creationId xmlns:a16="http://schemas.microsoft.com/office/drawing/2014/main" id="{C7CE3BEE-5EA0-7DB9-0615-2943CB2B9C94}"/>
              </a:ext>
            </a:extLst>
          </p:cNvPr>
          <p:cNvSpPr>
            <a:spLocks noGrp="1"/>
          </p:cNvSpPr>
          <p:nvPr>
            <p:ph type="sldNum" sz="quarter" idx="12"/>
          </p:nvPr>
        </p:nvSpPr>
        <p:spPr/>
        <p:txBody>
          <a:bodyPr/>
          <a:lstStyle/>
          <a:p>
            <a:fld id="{C2D052B0-8C1C-4CAC-B7E5-05321F49F005}" type="slidenum">
              <a:rPr lang="en-US" smtClean="0"/>
              <a:t>10</a:t>
            </a:fld>
            <a:endParaRPr lang="en-US"/>
          </a:p>
        </p:txBody>
      </p:sp>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3149270-4573-938A-EE7E-1BA686AADD2E}"/>
              </a:ext>
            </a:extLst>
          </p:cNvPr>
          <p:cNvSpPr>
            <a:spLocks noGrp="1"/>
          </p:cNvSpPr>
          <p:nvPr>
            <p:ph type="sldNum" sz="quarter" idx="12"/>
          </p:nvPr>
        </p:nvSpPr>
        <p:spPr/>
        <p:txBody>
          <a:bodyPr/>
          <a:lstStyle/>
          <a:p>
            <a:fld id="{C2D052B0-8C1C-4CAC-B7E5-05321F49F005}" type="slidenum">
              <a:rPr lang="en-US" smtClean="0"/>
              <a:t>11</a:t>
            </a:fld>
            <a:endParaRPr lang="en-US"/>
          </a:p>
        </p:txBody>
      </p:sp>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3"/>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4"/>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
        <p:nvSpPr>
          <p:cNvPr id="4" name="Slide Number Placeholder 3">
            <a:extLst>
              <a:ext uri="{FF2B5EF4-FFF2-40B4-BE49-F238E27FC236}">
                <a16:creationId xmlns:a16="http://schemas.microsoft.com/office/drawing/2014/main" id="{4C087BE5-DF44-7A86-765E-3C2B9CAB1DEF}"/>
              </a:ext>
            </a:extLst>
          </p:cNvPr>
          <p:cNvSpPr>
            <a:spLocks noGrp="1"/>
          </p:cNvSpPr>
          <p:nvPr>
            <p:ph type="sldNum" sz="quarter" idx="12"/>
          </p:nvPr>
        </p:nvSpPr>
        <p:spPr/>
        <p:txBody>
          <a:bodyPr/>
          <a:lstStyle/>
          <a:p>
            <a:fld id="{C2D052B0-8C1C-4CAC-B7E5-05321F49F005}" type="slidenum">
              <a:rPr lang="en-US" smtClean="0"/>
              <a:t>12</a:t>
            </a:fld>
            <a:endParaRPr lang="en-US"/>
          </a:p>
        </p:txBody>
      </p:sp>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F74F0-8F77-FC26-C4AC-A8C179118E5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Modifications in the re-implementation</a:t>
            </a:r>
          </a:p>
        </p:txBody>
      </p:sp>
      <p:pic>
        <p:nvPicPr>
          <p:cNvPr id="7" name="Graphic 6" descr="Arrow Circle">
            <a:extLst>
              <a:ext uri="{FF2B5EF4-FFF2-40B4-BE49-F238E27FC236}">
                <a16:creationId xmlns:a16="http://schemas.microsoft.com/office/drawing/2014/main" id="{A5481CA4-B64B-3824-47F1-B03EAA94A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57" y="640080"/>
            <a:ext cx="3602736" cy="3602736"/>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A70CFB90-3DC8-7CEE-21DA-E092855E5D8F}"/>
              </a:ext>
            </a:extLst>
          </p:cNvPr>
          <p:cNvSpPr>
            <a:spLocks noGrp="1"/>
          </p:cNvSpPr>
          <p:nvPr>
            <p:ph type="sldNum" sz="quarter" idx="12"/>
          </p:nvPr>
        </p:nvSpPr>
        <p:spPr/>
        <p:txBody>
          <a:bodyPr/>
          <a:lstStyle/>
          <a:p>
            <a:fld id="{C2D052B0-8C1C-4CAC-B7E5-05321F49F005}" type="slidenum">
              <a:rPr lang="en-US" smtClean="0"/>
              <a:t>13</a:t>
            </a:fld>
            <a:endParaRPr lang="en-US"/>
          </a:p>
        </p:txBody>
      </p:sp>
    </p:spTree>
    <p:extLst>
      <p:ext uri="{BB962C8B-B14F-4D97-AF65-F5344CB8AC3E}">
        <p14:creationId xmlns:p14="http://schemas.microsoft.com/office/powerpoint/2010/main" val="216279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ctr"/>
            <a:r>
              <a:rPr lang="en-US" sz="56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1942453" y="553354"/>
            <a:ext cx="8072866" cy="4049047"/>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28D3CB6E-6C82-B9E7-7710-67296FF788B5}"/>
              </a:ext>
            </a:extLst>
          </p:cNvPr>
          <p:cNvSpPr>
            <a:spLocks noGrp="1"/>
          </p:cNvSpPr>
          <p:nvPr>
            <p:ph type="sldNum" sz="quarter" idx="12"/>
          </p:nvPr>
        </p:nvSpPr>
        <p:spPr/>
        <p:txBody>
          <a:bodyPr/>
          <a:lstStyle/>
          <a:p>
            <a:fld id="{C2D052B0-8C1C-4CAC-B7E5-05321F49F005}" type="slidenum">
              <a:rPr lang="en-US" smtClean="0"/>
              <a:t>14</a:t>
            </a:fld>
            <a:endParaRPr lang="en-US"/>
          </a:p>
        </p:txBody>
      </p:sp>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1866096" y="4561115"/>
            <a:ext cx="8456661" cy="1057655"/>
          </a:xfrm>
        </p:spPr>
        <p:txBody>
          <a:bodyPr vert="horz" lIns="91440" tIns="45720" rIns="91440" bIns="45720" rtlCol="0" anchor="b">
            <a:normAutofit/>
          </a:bodyPr>
          <a:lstStyle/>
          <a:p>
            <a:pPr algn="ctr"/>
            <a:r>
              <a:rPr lang="en-US" sz="6000" dirty="0">
                <a:solidFill>
                  <a:schemeClr val="tx1">
                    <a:lumMod val="85000"/>
                    <a:lumOff val="15000"/>
                  </a:schemeClr>
                </a:solidFill>
              </a:rPr>
              <a:t>New parameter: Ratio</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664558" y="0"/>
            <a:ext cx="6281653"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B36B79EB-1D77-47D3-FD18-CEDDC33647F5}"/>
              </a:ext>
            </a:extLst>
          </p:cNvPr>
          <p:cNvSpPr>
            <a:spLocks noGrp="1"/>
          </p:cNvSpPr>
          <p:nvPr>
            <p:ph type="sldNum" sz="quarter" idx="12"/>
          </p:nvPr>
        </p:nvSpPr>
        <p:spPr/>
        <p:txBody>
          <a:bodyPr/>
          <a:lstStyle/>
          <a:p>
            <a:fld id="{C2D052B0-8C1C-4CAC-B7E5-05321F49F005}" type="slidenum">
              <a:rPr lang="en-US" smtClean="0"/>
              <a:t>15</a:t>
            </a:fld>
            <a:endParaRPr lang="en-US"/>
          </a:p>
        </p:txBody>
      </p:sp>
    </p:spTree>
    <p:extLst>
      <p:ext uri="{BB962C8B-B14F-4D97-AF65-F5344CB8AC3E}">
        <p14:creationId xmlns:p14="http://schemas.microsoft.com/office/powerpoint/2010/main" val="103291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8A159D5-0E73-7EF9-6DB6-1CBD78FF974C}"/>
              </a:ext>
            </a:extLst>
          </p:cNvPr>
          <p:cNvSpPr>
            <a:spLocks noGrp="1"/>
          </p:cNvSpPr>
          <p:nvPr>
            <p:ph type="sldNum" sz="quarter" idx="12"/>
          </p:nvPr>
        </p:nvSpPr>
        <p:spPr/>
        <p:txBody>
          <a:bodyPr/>
          <a:lstStyle/>
          <a:p>
            <a:fld id="{C2D052B0-8C1C-4CAC-B7E5-05321F49F005}" type="slidenum">
              <a:rPr lang="en-US" smtClean="0"/>
              <a:t>16</a:t>
            </a:fld>
            <a:endParaRPr lang="en-US"/>
          </a:p>
        </p:txBody>
      </p:sp>
    </p:spTree>
    <p:extLst>
      <p:ext uri="{BB962C8B-B14F-4D97-AF65-F5344CB8AC3E}">
        <p14:creationId xmlns:p14="http://schemas.microsoft.com/office/powerpoint/2010/main" val="88155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0DD0977-E460-61F7-53E0-4CA1B10F9F1B}"/>
              </a:ext>
            </a:extLst>
          </p:cNvPr>
          <p:cNvSpPr>
            <a:spLocks noGrp="1"/>
          </p:cNvSpPr>
          <p:nvPr>
            <p:ph type="sldNum" sz="quarter" idx="12"/>
          </p:nvPr>
        </p:nvSpPr>
        <p:spPr/>
        <p:txBody>
          <a:bodyPr/>
          <a:lstStyle/>
          <a:p>
            <a:fld id="{C2D052B0-8C1C-4CAC-B7E5-05321F49F005}" type="slidenum">
              <a:rPr lang="en-US" smtClean="0"/>
              <a:t>17</a:t>
            </a:fld>
            <a:endParaRPr lang="en-US"/>
          </a:p>
        </p:txBody>
      </p:sp>
    </p:spTree>
    <p:extLst>
      <p:ext uri="{BB962C8B-B14F-4D97-AF65-F5344CB8AC3E}">
        <p14:creationId xmlns:p14="http://schemas.microsoft.com/office/powerpoint/2010/main" val="396343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3"/>
          <a:stretch>
            <a:fillRect/>
          </a:stretch>
        </p:blipFill>
        <p:spPr>
          <a:xfrm>
            <a:off x="642176" y="1018838"/>
            <a:ext cx="10907647" cy="4820323"/>
          </a:xfrm>
          <a:prstGeom prst="rect">
            <a:avLst/>
          </a:prstGeom>
        </p:spPr>
      </p:pic>
      <p:sp>
        <p:nvSpPr>
          <p:cNvPr id="4" name="Slide Number Placeholder 3">
            <a:extLst>
              <a:ext uri="{FF2B5EF4-FFF2-40B4-BE49-F238E27FC236}">
                <a16:creationId xmlns:a16="http://schemas.microsoft.com/office/drawing/2014/main" id="{E5E90D8C-0BB1-C6E7-DE0F-B6CA9FCF3BB1}"/>
              </a:ext>
            </a:extLst>
          </p:cNvPr>
          <p:cNvSpPr>
            <a:spLocks noGrp="1"/>
          </p:cNvSpPr>
          <p:nvPr>
            <p:ph type="sldNum" sz="quarter" idx="12"/>
          </p:nvPr>
        </p:nvSpPr>
        <p:spPr/>
        <p:txBody>
          <a:bodyPr/>
          <a:lstStyle/>
          <a:p>
            <a:fld id="{C2D052B0-8C1C-4CAC-B7E5-05321F49F005}" type="slidenum">
              <a:rPr lang="en-US" smtClean="0"/>
              <a:t>18</a:t>
            </a:fld>
            <a:endParaRPr lang="en-US"/>
          </a:p>
        </p:txBody>
      </p:sp>
    </p:spTree>
    <p:extLst>
      <p:ext uri="{BB962C8B-B14F-4D97-AF65-F5344CB8AC3E}">
        <p14:creationId xmlns:p14="http://schemas.microsoft.com/office/powerpoint/2010/main" val="139560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
        <p:nvSpPr>
          <p:cNvPr id="2" name="Slide Number Placeholder 1">
            <a:extLst>
              <a:ext uri="{FF2B5EF4-FFF2-40B4-BE49-F238E27FC236}">
                <a16:creationId xmlns:a16="http://schemas.microsoft.com/office/drawing/2014/main" id="{3CFD8829-54DD-7570-F8CF-305C744E557B}"/>
              </a:ext>
            </a:extLst>
          </p:cNvPr>
          <p:cNvSpPr>
            <a:spLocks noGrp="1"/>
          </p:cNvSpPr>
          <p:nvPr>
            <p:ph type="sldNum" sz="quarter" idx="12"/>
          </p:nvPr>
        </p:nvSpPr>
        <p:spPr/>
        <p:txBody>
          <a:bodyPr/>
          <a:lstStyle/>
          <a:p>
            <a:fld id="{C2D052B0-8C1C-4CAC-B7E5-05321F49F005}" type="slidenum">
              <a:rPr lang="en-US" smtClean="0"/>
              <a:t>19</a:t>
            </a:fld>
            <a:endParaRPr lang="en-US"/>
          </a:p>
        </p:txBody>
      </p:sp>
    </p:spTree>
    <p:extLst>
      <p:ext uri="{BB962C8B-B14F-4D97-AF65-F5344CB8AC3E}">
        <p14:creationId xmlns:p14="http://schemas.microsoft.com/office/powerpoint/2010/main" val="17833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73DBAB90-78F0-F5B0-1968-867B06169A2F}"/>
              </a:ext>
            </a:extLst>
          </p:cNvPr>
          <p:cNvSpPr>
            <a:spLocks noGrp="1"/>
          </p:cNvSpPr>
          <p:nvPr>
            <p:ph type="sldNum" sz="quarter" idx="12"/>
          </p:nvPr>
        </p:nvSpPr>
        <p:spPr/>
        <p:txBody>
          <a:bodyPr/>
          <a:lstStyle/>
          <a:p>
            <a:fld id="{C2D052B0-8C1C-4CAC-B7E5-05321F49F005}" type="slidenum">
              <a:rPr lang="en-US" smtClean="0"/>
              <a:t>2</a:t>
            </a:fld>
            <a:endParaRPr lang="en-US"/>
          </a:p>
        </p:txBody>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EEFD-38B3-57E2-8DF6-187D68DFDF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C579F1-EEEB-84C5-5239-A55DF95FA1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C539B4-72FF-02C8-C9F7-0CDE7EA44500}"/>
              </a:ext>
            </a:extLst>
          </p:cNvPr>
          <p:cNvPicPr>
            <a:picLocks noChangeAspect="1"/>
          </p:cNvPicPr>
          <p:nvPr/>
        </p:nvPicPr>
        <p:blipFill>
          <a:blip r:embed="rId3"/>
          <a:stretch>
            <a:fillRect/>
          </a:stretch>
        </p:blipFill>
        <p:spPr>
          <a:xfrm>
            <a:off x="1447451" y="191191"/>
            <a:ext cx="8679209" cy="5752409"/>
          </a:xfrm>
          <a:prstGeom prst="rect">
            <a:avLst/>
          </a:prstGeom>
        </p:spPr>
      </p:pic>
      <p:sp>
        <p:nvSpPr>
          <p:cNvPr id="4" name="Slide Number Placeholder 3">
            <a:extLst>
              <a:ext uri="{FF2B5EF4-FFF2-40B4-BE49-F238E27FC236}">
                <a16:creationId xmlns:a16="http://schemas.microsoft.com/office/drawing/2014/main" id="{796CF541-7D2D-2F33-07B8-85AB6069D670}"/>
              </a:ext>
            </a:extLst>
          </p:cNvPr>
          <p:cNvSpPr>
            <a:spLocks noGrp="1"/>
          </p:cNvSpPr>
          <p:nvPr>
            <p:ph type="sldNum" sz="quarter" idx="12"/>
          </p:nvPr>
        </p:nvSpPr>
        <p:spPr/>
        <p:txBody>
          <a:bodyPr/>
          <a:lstStyle/>
          <a:p>
            <a:fld id="{C2D052B0-8C1C-4CAC-B7E5-05321F49F005}" type="slidenum">
              <a:rPr lang="en-US" smtClean="0"/>
              <a:t>20</a:t>
            </a:fld>
            <a:endParaRPr lang="en-US"/>
          </a:p>
        </p:txBody>
      </p:sp>
    </p:spTree>
    <p:extLst>
      <p:ext uri="{BB962C8B-B14F-4D97-AF65-F5344CB8AC3E}">
        <p14:creationId xmlns:p14="http://schemas.microsoft.com/office/powerpoint/2010/main" val="124770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Freeform: Shape 95">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90F06044-597B-14C4-76EC-B1545A7B1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140" y="643467"/>
            <a:ext cx="2435726" cy="2435726"/>
          </a:xfrm>
          <a:prstGeom prst="rect">
            <a:avLst/>
          </a:prstGeom>
        </p:spPr>
      </p:pic>
      <p:sp>
        <p:nvSpPr>
          <p:cNvPr id="165" name="Freeform: Shape 9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2" name="Freeform: Shape 9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12">
            <a:extLst>
              <a:ext uri="{FF2B5EF4-FFF2-40B4-BE49-F238E27FC236}">
                <a16:creationId xmlns:a16="http://schemas.microsoft.com/office/drawing/2014/main" id="{79231EC5-0453-E49F-C48D-CCF0CB1D0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217" y="3826725"/>
            <a:ext cx="2399572" cy="2399572"/>
          </a:xfrm>
          <a:prstGeom prst="rect">
            <a:avLst/>
          </a:prstGeom>
        </p:spPr>
      </p:pic>
      <p:sp>
        <p:nvSpPr>
          <p:cNvPr id="192" name="Freeform: Shape 10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2" name="Freeform: Shape 10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a:extLst>
              <a:ext uri="{FF2B5EF4-FFF2-40B4-BE49-F238E27FC236}">
                <a16:creationId xmlns:a16="http://schemas.microsoft.com/office/drawing/2014/main" id="{5CEA93A6-BE07-9BB2-F633-20902911C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7370" y="2240371"/>
            <a:ext cx="2377259" cy="2377259"/>
          </a:xfrm>
          <a:prstGeom prst="rect">
            <a:avLst/>
          </a:prstGeom>
        </p:spPr>
      </p:pic>
      <p:pic>
        <p:nvPicPr>
          <p:cNvPr id="9" name="Graphic 8">
            <a:extLst>
              <a:ext uri="{FF2B5EF4-FFF2-40B4-BE49-F238E27FC236}">
                <a16:creationId xmlns:a16="http://schemas.microsoft.com/office/drawing/2014/main" id="{5C247E0C-900C-1795-F9F4-20F10AB019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74570" y="631704"/>
            <a:ext cx="2420851" cy="2420851"/>
          </a:xfrm>
          <a:prstGeom prst="rect">
            <a:avLst/>
          </a:prstGeom>
        </p:spPr>
      </p:pic>
      <p:pic>
        <p:nvPicPr>
          <p:cNvPr id="3" name="Graphic 2">
            <a:extLst>
              <a:ext uri="{FF2B5EF4-FFF2-40B4-BE49-F238E27FC236}">
                <a16:creationId xmlns:a16="http://schemas.microsoft.com/office/drawing/2014/main" id="{F029CAA3-E0EA-1583-8BAB-76C56D60F6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77293" y="3810893"/>
            <a:ext cx="2415404" cy="2415404"/>
          </a:xfrm>
          <a:prstGeom prst="rect">
            <a:avLst/>
          </a:prstGeom>
        </p:spPr>
      </p:pic>
      <p:pic>
        <p:nvPicPr>
          <p:cNvPr id="337" name="Graphic 336">
            <a:extLst>
              <a:ext uri="{FF2B5EF4-FFF2-40B4-BE49-F238E27FC236}">
                <a16:creationId xmlns:a16="http://schemas.microsoft.com/office/drawing/2014/main" id="{D69614E1-E1A4-0D4C-7712-AE2388A631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080" y="312207"/>
            <a:ext cx="3122057" cy="3122057"/>
          </a:xfrm>
          <a:prstGeom prst="rect">
            <a:avLst/>
          </a:prstGeom>
        </p:spPr>
      </p:pic>
      <p:pic>
        <p:nvPicPr>
          <p:cNvPr id="338" name="Graphic 337">
            <a:extLst>
              <a:ext uri="{FF2B5EF4-FFF2-40B4-BE49-F238E27FC236}">
                <a16:creationId xmlns:a16="http://schemas.microsoft.com/office/drawing/2014/main" id="{4551FF9D-5B8A-0FFB-DFEE-2E3255D66A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080" y="3432226"/>
            <a:ext cx="3117960" cy="3075715"/>
          </a:xfrm>
          <a:prstGeom prst="rect">
            <a:avLst/>
          </a:prstGeom>
        </p:spPr>
      </p:pic>
      <p:pic>
        <p:nvPicPr>
          <p:cNvPr id="339" name="Graphic 338">
            <a:extLst>
              <a:ext uri="{FF2B5EF4-FFF2-40B4-BE49-F238E27FC236}">
                <a16:creationId xmlns:a16="http://schemas.microsoft.com/office/drawing/2014/main" id="{551D6720-3018-CEF8-55B0-3011F93907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74787" y="1909112"/>
            <a:ext cx="3047114" cy="3047114"/>
          </a:xfrm>
          <a:prstGeom prst="rect">
            <a:avLst/>
          </a:prstGeom>
        </p:spPr>
      </p:pic>
      <p:pic>
        <p:nvPicPr>
          <p:cNvPr id="340" name="Graphic 339">
            <a:extLst>
              <a:ext uri="{FF2B5EF4-FFF2-40B4-BE49-F238E27FC236}">
                <a16:creationId xmlns:a16="http://schemas.microsoft.com/office/drawing/2014/main" id="{273723E5-E8F5-9EC8-DA66-D51B6EB99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29703" y="300445"/>
            <a:ext cx="3102990" cy="3102990"/>
          </a:xfrm>
          <a:prstGeom prst="rect">
            <a:avLst/>
          </a:prstGeom>
        </p:spPr>
      </p:pic>
      <p:pic>
        <p:nvPicPr>
          <p:cNvPr id="341" name="Graphic 340">
            <a:extLst>
              <a:ext uri="{FF2B5EF4-FFF2-40B4-BE49-F238E27FC236}">
                <a16:creationId xmlns:a16="http://schemas.microsoft.com/office/drawing/2014/main" id="{45837311-2546-61CF-8773-B8C35A25D4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29703" y="3429000"/>
            <a:ext cx="3096008" cy="3096008"/>
          </a:xfrm>
          <a:prstGeom prst="rect">
            <a:avLst/>
          </a:prstGeom>
        </p:spPr>
      </p:pic>
      <p:sp>
        <p:nvSpPr>
          <p:cNvPr id="2" name="Slide Number Placeholder 1">
            <a:extLst>
              <a:ext uri="{FF2B5EF4-FFF2-40B4-BE49-F238E27FC236}">
                <a16:creationId xmlns:a16="http://schemas.microsoft.com/office/drawing/2014/main" id="{3579FC0E-4AB0-110A-DB46-07E803D76901}"/>
              </a:ext>
            </a:extLst>
          </p:cNvPr>
          <p:cNvSpPr>
            <a:spLocks noGrp="1"/>
          </p:cNvSpPr>
          <p:nvPr>
            <p:ph type="sldNum" sz="quarter" idx="12"/>
          </p:nvPr>
        </p:nvSpPr>
        <p:spPr/>
        <p:txBody>
          <a:bodyPr/>
          <a:lstStyle/>
          <a:p>
            <a:fld id="{C2D052B0-8C1C-4CAC-B7E5-05321F49F005}" type="slidenum">
              <a:rPr lang="en-US" smtClean="0"/>
              <a:t>21</a:t>
            </a:fld>
            <a:endParaRPr lang="en-US"/>
          </a:p>
        </p:txBody>
      </p:sp>
    </p:spTree>
    <p:extLst>
      <p:ext uri="{BB962C8B-B14F-4D97-AF65-F5344CB8AC3E}">
        <p14:creationId xmlns:p14="http://schemas.microsoft.com/office/powerpoint/2010/main" val="373720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D34D01-5E60-869B-70D0-F4B6E1434924}"/>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Reconstruction comparisons</a:t>
            </a:r>
          </a:p>
        </p:txBody>
      </p:sp>
      <p:pic>
        <p:nvPicPr>
          <p:cNvPr id="5" name="Content Placeholder 4" descr="Chart, histogram&#10;&#10;Description automatically generated">
            <a:extLst>
              <a:ext uri="{FF2B5EF4-FFF2-40B4-BE49-F238E27FC236}">
                <a16:creationId xmlns:a16="http://schemas.microsoft.com/office/drawing/2014/main" id="{8C288E27-DDE0-F10B-DC99-7A0C354C34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3461" y="640080"/>
            <a:ext cx="4803648" cy="3602736"/>
          </a:xfrm>
          <a:prstGeom prst="rect">
            <a:avLst/>
          </a:prstGeom>
        </p:spPr>
      </p:pic>
      <p:sp>
        <p:nvSpPr>
          <p:cNvPr id="22" name="Rectangle 21">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4CED2843-399A-016B-39C3-018DF1C8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891" y="640080"/>
            <a:ext cx="4803648" cy="3602736"/>
          </a:xfrm>
          <a:prstGeom prst="rect">
            <a:avLst/>
          </a:prstGeom>
        </p:spPr>
      </p:pic>
      <p:sp>
        <p:nvSpPr>
          <p:cNvPr id="24" name="Rectangle 23">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FB2BDD72-F5BA-BAAA-143F-B0827C90E48B}"/>
              </a:ext>
            </a:extLst>
          </p:cNvPr>
          <p:cNvSpPr>
            <a:spLocks noGrp="1"/>
          </p:cNvSpPr>
          <p:nvPr>
            <p:ph type="sldNum" sz="quarter" idx="12"/>
          </p:nvPr>
        </p:nvSpPr>
        <p:spPr/>
        <p:txBody>
          <a:bodyPr/>
          <a:lstStyle/>
          <a:p>
            <a:fld id="{C2D052B0-8C1C-4CAC-B7E5-05321F49F005}" type="slidenum">
              <a:rPr lang="en-US" smtClean="0"/>
              <a:t>22</a:t>
            </a:fld>
            <a:endParaRPr lang="en-US"/>
          </a:p>
        </p:txBody>
      </p:sp>
    </p:spTree>
    <p:extLst>
      <p:ext uri="{BB962C8B-B14F-4D97-AF65-F5344CB8AC3E}">
        <p14:creationId xmlns:p14="http://schemas.microsoft.com/office/powerpoint/2010/main" val="137855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11419" y="819151"/>
            <a:ext cx="5131653" cy="3135519"/>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055" y="691647"/>
            <a:ext cx="5021234" cy="3493942"/>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C1BA58CD-19B3-09CE-5BCD-64DBBE6134FD}"/>
              </a:ext>
            </a:extLst>
          </p:cNvPr>
          <p:cNvSpPr>
            <a:spLocks noGrp="1"/>
          </p:cNvSpPr>
          <p:nvPr>
            <p:ph type="sldNum" sz="quarter" idx="12"/>
          </p:nvPr>
        </p:nvSpPr>
        <p:spPr/>
        <p:txBody>
          <a:bodyPr/>
          <a:lstStyle/>
          <a:p>
            <a:fld id="{C2D052B0-8C1C-4CAC-B7E5-05321F49F005}" type="slidenum">
              <a:rPr lang="en-US" smtClean="0"/>
              <a:t>23</a:t>
            </a:fld>
            <a:endParaRPr lang="en-US"/>
          </a:p>
        </p:txBody>
      </p:sp>
    </p:spTree>
    <p:extLst>
      <p:ext uri="{BB962C8B-B14F-4D97-AF65-F5344CB8AC3E}">
        <p14:creationId xmlns:p14="http://schemas.microsoft.com/office/powerpoint/2010/main" val="3953650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a:xfrm>
            <a:off x="1066800" y="-626730"/>
            <a:ext cx="10058400" cy="1450757"/>
          </a:xfrm>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0269" y="194062"/>
            <a:ext cx="1584931" cy="1450757"/>
          </a:xfrm>
        </p:spPr>
      </p:pic>
      <p:sp>
        <p:nvSpPr>
          <p:cNvPr id="9" name="TextBox 8">
            <a:extLst>
              <a:ext uri="{FF2B5EF4-FFF2-40B4-BE49-F238E27FC236}">
                <a16:creationId xmlns:a16="http://schemas.microsoft.com/office/drawing/2014/main" id="{7F522779-CE36-D3A2-4BC9-9EB62A622923}"/>
              </a:ext>
            </a:extLst>
          </p:cNvPr>
          <p:cNvSpPr txBox="1"/>
          <p:nvPr/>
        </p:nvSpPr>
        <p:spPr>
          <a:xfrm>
            <a:off x="365760" y="1996916"/>
            <a:ext cx="11236960" cy="3216265"/>
          </a:xfrm>
          <a:prstGeom prst="rect">
            <a:avLst/>
          </a:prstGeom>
          <a:noFill/>
        </p:spPr>
        <p:txBody>
          <a:bodyPr wrap="square">
            <a:spAutoFit/>
          </a:bodyPr>
          <a:lstStyle/>
          <a:p>
            <a:pPr marL="171450" indent="-171450">
              <a:buFont typeface="Arial" panose="020B0604020202020204" pitchFamily="34" charset="0"/>
              <a:buChar char="•"/>
            </a:pPr>
            <a:r>
              <a:rPr lang="en-US" sz="1600" dirty="0">
                <a:effectLst/>
              </a:rPr>
              <a:t>“Figure 2. the illustration of forward and inverse ECG problems.” [Online]. Available: https://www.researchgate.net/figure/The-illustration-of-forward-and-inverse-ECG-problems_fig2_344270543. [Accessed: 29-Jun-2022]. </a:t>
            </a:r>
            <a:endParaRPr lang="en-US" sz="1600" dirty="0"/>
          </a:p>
          <a:p>
            <a:pPr marL="171450" indent="-171450">
              <a:buFont typeface="Arial" panose="020B0604020202020204" pitchFamily="34" charset="0"/>
              <a:buChar char="•"/>
            </a:pPr>
            <a:r>
              <a:rPr lang="en-US" sz="1600" dirty="0"/>
              <a:t>Theory.labster.com. 2022. Sinoatrial node - </a:t>
            </a:r>
            <a:r>
              <a:rPr lang="en-US" sz="1600" dirty="0" err="1"/>
              <a:t>Labster</a:t>
            </a:r>
            <a:r>
              <a:rPr lang="en-US" sz="1600" dirty="0"/>
              <a:t> Theory. [online] Available at: &lt;https://theory.labster.com/si_node/&gt; [Accessed 29 June 2022]. 	</a:t>
            </a:r>
          </a:p>
          <a:p>
            <a:pPr marL="171450" indent="-171450">
              <a:buFont typeface="Arial" panose="020B0604020202020204" pitchFamily="34" charset="0"/>
              <a:buChar char="•"/>
            </a:pPr>
            <a:r>
              <a:rPr lang="en-US" sz="1600" dirty="0"/>
              <a:t>“ECGI methodology,” Wustl.edu. [Online]. Available: https://rudylab.wustl.edu/research/noninvasive-electrocardiographic-imaging-ecgi/ecgi-methodology/. [Accessed: 29-Jun-2022].</a:t>
            </a:r>
          </a:p>
          <a:p>
            <a:pPr marL="171450" indent="-171450">
              <a:buFont typeface="Arial" panose="020B0604020202020204" pitchFamily="34" charset="0"/>
              <a:buChar char="•"/>
            </a:pPr>
            <a:r>
              <a:rPr lang="en-US" sz="1600" dirty="0"/>
              <a:t>R. S. MacLeod, B. </a:t>
            </a:r>
            <a:r>
              <a:rPr lang="en-US" sz="1600" dirty="0" err="1"/>
              <a:t>Taccardi</a:t>
            </a:r>
            <a:r>
              <a:rPr lang="en-US" sz="1600" dirty="0"/>
              <a:t> and R. L. Lux, "Electrocardiographic mapping in a realistic torso tank preparation," Proceedings of 17th International Conference of the Engineering in Medicine and Biology Society, 1995, pp. 245-246 vol.1, </a:t>
            </a:r>
            <a:r>
              <a:rPr lang="en-US" sz="1600" dirty="0" err="1"/>
              <a:t>doi</a:t>
            </a:r>
            <a:r>
              <a:rPr lang="en-US" sz="1600" dirty="0"/>
              <a:t>: 10.1109/IEMBS.1995.575092.</a:t>
            </a:r>
          </a:p>
          <a:p>
            <a:pPr marL="171450" indent="-171450">
              <a:buFont typeface="Arial" panose="020B0604020202020204" pitchFamily="34" charset="0"/>
              <a:buChar char="•"/>
            </a:pPr>
            <a:r>
              <a:rPr lang="en-US" sz="1600" dirty="0"/>
              <a:t>P. Morel, “Gramm: grammar of graphics plotting in </a:t>
            </a:r>
            <a:r>
              <a:rPr lang="en-US" sz="1600" dirty="0" err="1"/>
              <a:t>Matlab</a:t>
            </a:r>
            <a:r>
              <a:rPr lang="en-US" sz="1600" dirty="0"/>
              <a:t>,” J. Open Source </a:t>
            </a:r>
            <a:r>
              <a:rPr lang="en-US" sz="1600" dirty="0" err="1"/>
              <a:t>Softw</a:t>
            </a:r>
            <a:r>
              <a:rPr lang="en-US" sz="1600" dirty="0"/>
              <a:t>., vol. 3, no. 23, p. 568, 2018.</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100" dirty="0"/>
          </a:p>
        </p:txBody>
      </p:sp>
      <p:sp>
        <p:nvSpPr>
          <p:cNvPr id="3" name="Slide Number Placeholder 2">
            <a:extLst>
              <a:ext uri="{FF2B5EF4-FFF2-40B4-BE49-F238E27FC236}">
                <a16:creationId xmlns:a16="http://schemas.microsoft.com/office/drawing/2014/main" id="{8797FB87-48F9-89B2-62EF-76DA5BF61DC3}"/>
              </a:ext>
            </a:extLst>
          </p:cNvPr>
          <p:cNvSpPr>
            <a:spLocks noGrp="1"/>
          </p:cNvSpPr>
          <p:nvPr>
            <p:ph type="sldNum" sz="quarter" idx="12"/>
          </p:nvPr>
        </p:nvSpPr>
        <p:spPr/>
        <p:txBody>
          <a:bodyPr/>
          <a:lstStyle/>
          <a:p>
            <a:fld id="{C2D052B0-8C1C-4CAC-B7E5-05321F49F005}" type="slidenum">
              <a:rPr lang="en-US" smtClean="0"/>
              <a:t>24</a:t>
            </a:fld>
            <a:endParaRPr lang="en-US"/>
          </a:p>
        </p:txBody>
      </p:sp>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Errors and 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en-US" dirty="0"/>
              <a:t>segmentation of the geometry</a:t>
            </a:r>
          </a:p>
          <a:p>
            <a:pPr>
              <a:buFont typeface="Wingdings" panose="05000000000000000000" pitchFamily="2" charset="2"/>
              <a:buChar char="Ø"/>
            </a:pPr>
            <a:r>
              <a:rPr lang="en-US" dirty="0"/>
              <a:t>Influence of the cardiac motion</a:t>
            </a:r>
          </a:p>
        </p:txBody>
      </p:sp>
      <p:sp>
        <p:nvSpPr>
          <p:cNvPr id="4" name="Slide Number Placeholder 3">
            <a:extLst>
              <a:ext uri="{FF2B5EF4-FFF2-40B4-BE49-F238E27FC236}">
                <a16:creationId xmlns:a16="http://schemas.microsoft.com/office/drawing/2014/main" id="{C00DFDFF-ACD2-1CDD-5255-DB44DA8B73F7}"/>
              </a:ext>
            </a:extLst>
          </p:cNvPr>
          <p:cNvSpPr>
            <a:spLocks noGrp="1"/>
          </p:cNvSpPr>
          <p:nvPr>
            <p:ph type="sldNum" sz="quarter" idx="12"/>
          </p:nvPr>
        </p:nvSpPr>
        <p:spPr/>
        <p:txBody>
          <a:bodyPr/>
          <a:lstStyle/>
          <a:p>
            <a:fld id="{C2D052B0-8C1C-4CAC-B7E5-05321F49F005}" type="slidenum">
              <a:rPr lang="en-US" smtClean="0"/>
              <a:t>3</a:t>
            </a:fld>
            <a:endParaRPr lang="en-US"/>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xmlns="">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3"/>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xmlns="">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xmlns="">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382000" y="3132741"/>
            <a:ext cx="1676400" cy="1384995"/>
          </a:xfrm>
          <a:prstGeom prst="rect">
            <a:avLst/>
          </a:prstGeom>
          <a:noFill/>
        </p:spPr>
        <p:txBody>
          <a:bodyPr wrap="square" rtlCol="0">
            <a:spAutoFit/>
          </a:bodyPr>
          <a:lstStyle/>
          <a:p>
            <a:r>
              <a:rPr lang="en-US" sz="2800" dirty="0"/>
              <a:t>Green’s Second Theorem</a:t>
            </a:r>
          </a:p>
        </p:txBody>
      </p:sp>
      <p:sp>
        <p:nvSpPr>
          <p:cNvPr id="8" name="Slide Number Placeholder 7">
            <a:extLst>
              <a:ext uri="{FF2B5EF4-FFF2-40B4-BE49-F238E27FC236}">
                <a16:creationId xmlns:a16="http://schemas.microsoft.com/office/drawing/2014/main" id="{DDD382BE-4EC1-0025-B27C-9D3AF08C96E4}"/>
              </a:ext>
            </a:extLst>
          </p:cNvPr>
          <p:cNvSpPr>
            <a:spLocks noGrp="1"/>
          </p:cNvSpPr>
          <p:nvPr>
            <p:ph type="sldNum" sz="quarter" idx="12"/>
          </p:nvPr>
        </p:nvSpPr>
        <p:spPr/>
        <p:txBody>
          <a:bodyPr/>
          <a:lstStyle/>
          <a:p>
            <a:fld id="{C2D052B0-8C1C-4CAC-B7E5-05321F49F005}" type="slidenum">
              <a:rPr lang="en-US" smtClean="0"/>
              <a:t>4</a:t>
            </a:fld>
            <a:endParaRPr lang="en-US"/>
          </a:p>
        </p:txBody>
      </p:sp>
    </p:spTree>
    <p:extLst>
      <p:ext uri="{BB962C8B-B14F-4D97-AF65-F5344CB8AC3E}">
        <p14:creationId xmlns:p14="http://schemas.microsoft.com/office/powerpoint/2010/main" val="325412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4"/>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544931A-A7F3-1E63-AA5C-0E2B10C680F7}"/>
              </a:ext>
            </a:extLst>
          </p:cNvPr>
          <p:cNvSpPr>
            <a:spLocks noGrp="1"/>
          </p:cNvSpPr>
          <p:nvPr>
            <p:ph type="sldNum" sz="quarter" idx="12"/>
          </p:nvPr>
        </p:nvSpPr>
        <p:spPr/>
        <p:txBody>
          <a:bodyPr/>
          <a:lstStyle/>
          <a:p>
            <a:fld id="{C2D052B0-8C1C-4CAC-B7E5-05321F49F005}" type="slidenum">
              <a:rPr lang="en-US" smtClean="0"/>
              <a:t>5</a:t>
            </a:fld>
            <a:endParaRPr lang="en-US"/>
          </a:p>
        </p:txBody>
      </p:sp>
    </p:spTree>
    <p:extLst>
      <p:ext uri="{BB962C8B-B14F-4D97-AF65-F5344CB8AC3E}">
        <p14:creationId xmlns:p14="http://schemas.microsoft.com/office/powerpoint/2010/main" val="248459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44D7950-1DC8-499E-49DC-F43FF0483A6A}"/>
              </a:ext>
            </a:extLst>
          </p:cNvPr>
          <p:cNvSpPr>
            <a:spLocks noGrp="1"/>
          </p:cNvSpPr>
          <p:nvPr>
            <p:ph type="sldNum" sz="quarter" idx="12"/>
          </p:nvPr>
        </p:nvSpPr>
        <p:spPr/>
        <p:txBody>
          <a:bodyPr/>
          <a:lstStyle/>
          <a:p>
            <a:fld id="{C2D052B0-8C1C-4CAC-B7E5-05321F49F005}" type="slidenum">
              <a:rPr lang="en-US" smtClean="0"/>
              <a:t>6</a:t>
            </a:fld>
            <a:endParaRPr lang="en-US"/>
          </a:p>
        </p:txBody>
      </p:sp>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3"/>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4"/>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5"/>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6"/>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E37428C-28A9-8E7E-F394-E25E56F21601}"/>
              </a:ext>
            </a:extLst>
          </p:cNvPr>
          <p:cNvSpPr>
            <a:spLocks noGrp="1"/>
          </p:cNvSpPr>
          <p:nvPr>
            <p:ph type="sldNum" sz="quarter" idx="12"/>
          </p:nvPr>
        </p:nvSpPr>
        <p:spPr/>
        <p:txBody>
          <a:bodyPr/>
          <a:lstStyle/>
          <a:p>
            <a:fld id="{C2D052B0-8C1C-4CAC-B7E5-05321F49F005}" type="slidenum">
              <a:rPr lang="en-US" smtClean="0"/>
              <a:t>7</a:t>
            </a:fld>
            <a:endParaRPr lang="en-US"/>
          </a:p>
        </p:txBody>
      </p:sp>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3"/>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4"/>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5"/>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6"/>
          <a:srcRect t="11749"/>
          <a:stretch/>
        </p:blipFill>
        <p:spPr>
          <a:xfrm>
            <a:off x="4325473" y="4205288"/>
            <a:ext cx="3410426" cy="336284"/>
          </a:xfrm>
          <a:prstGeom prst="rect">
            <a:avLst/>
          </a:prstGeom>
        </p:spPr>
      </p:pic>
      <p:sp>
        <p:nvSpPr>
          <p:cNvPr id="3" name="Slide Number Placeholder 2">
            <a:extLst>
              <a:ext uri="{FF2B5EF4-FFF2-40B4-BE49-F238E27FC236}">
                <a16:creationId xmlns:a16="http://schemas.microsoft.com/office/drawing/2014/main" id="{BE1E4766-FFC3-D3AA-E724-026EFA584A15}"/>
              </a:ext>
            </a:extLst>
          </p:cNvPr>
          <p:cNvSpPr>
            <a:spLocks noGrp="1"/>
          </p:cNvSpPr>
          <p:nvPr>
            <p:ph type="sldNum" sz="quarter" idx="12"/>
          </p:nvPr>
        </p:nvSpPr>
        <p:spPr/>
        <p:txBody>
          <a:bodyPr/>
          <a:lstStyle/>
          <a:p>
            <a:fld id="{C2D052B0-8C1C-4CAC-B7E5-05321F49F005}" type="slidenum">
              <a:rPr lang="en-US" smtClean="0"/>
              <a:t>8</a:t>
            </a:fld>
            <a:endParaRPr lang="en-US"/>
          </a:p>
        </p:txBody>
      </p:sp>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3"/>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4"/>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5"/>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Slide Number Placeholder 2">
            <a:extLst>
              <a:ext uri="{FF2B5EF4-FFF2-40B4-BE49-F238E27FC236}">
                <a16:creationId xmlns:a16="http://schemas.microsoft.com/office/drawing/2014/main" id="{B0F45975-38B8-49DB-FB75-9EF10BCB3745}"/>
              </a:ext>
            </a:extLst>
          </p:cNvPr>
          <p:cNvSpPr>
            <a:spLocks noGrp="1"/>
          </p:cNvSpPr>
          <p:nvPr>
            <p:ph type="sldNum" sz="quarter" idx="12"/>
          </p:nvPr>
        </p:nvSpPr>
        <p:spPr/>
        <p:txBody>
          <a:bodyPr/>
          <a:lstStyle/>
          <a:p>
            <a:fld id="{C2D052B0-8C1C-4CAC-B7E5-05321F49F005}" type="slidenum">
              <a:rPr lang="en-US" smtClean="0"/>
              <a:t>9</a:t>
            </a:fld>
            <a:endParaRPr lang="en-US"/>
          </a:p>
        </p:txBody>
      </p:sp>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2155</TotalTime>
  <Words>1696</Words>
  <Application>Microsoft Office PowerPoint</Application>
  <PresentationFormat>Widescreen</PresentationFormat>
  <Paragraphs>123</Paragraphs>
  <Slides>24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Errors and Ill-posedness</vt:lpstr>
      <vt:lpstr>Laplace Equation </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Modifications in the re-implementation</vt:lpstr>
      <vt:lpstr>Boundary Element Method</vt:lpstr>
      <vt:lpstr>New parameter: Ratio</vt:lpstr>
      <vt:lpstr>Results</vt:lpstr>
      <vt:lpstr>PowerPoint Presentation</vt:lpstr>
      <vt:lpstr>PowerPoint Presentation</vt:lpstr>
      <vt:lpstr>PowerPoint Presentation</vt:lpstr>
      <vt:lpstr>PowerPoint Presentation</vt:lpstr>
      <vt:lpstr>PowerPoint Presentation</vt:lpstr>
      <vt:lpstr>Reconstruction comparisons</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46</cp:revision>
  <dcterms:created xsi:type="dcterms:W3CDTF">2022-06-22T09:43:33Z</dcterms:created>
  <dcterms:modified xsi:type="dcterms:W3CDTF">2022-07-02T14:06:59Z</dcterms:modified>
</cp:coreProperties>
</file>